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637" r:id="rId6"/>
    <p:sldId id="627" r:id="rId7"/>
    <p:sldId id="635"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76565" autoAdjust="0"/>
  </p:normalViewPr>
  <p:slideViewPr>
    <p:cSldViewPr snapToGrid="0" showGuides="1">
      <p:cViewPr varScale="1">
        <p:scale>
          <a:sx n="87" d="100"/>
          <a:sy n="87" d="100"/>
        </p:scale>
        <p:origin x="224" y="4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6/21/21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6/21/21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35543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Patricia Grubel</a:t>
            </a:r>
            <a:br>
              <a:rPr lang="en-US" dirty="0">
                <a:solidFill>
                  <a:srgbClr val="000000"/>
                </a:solidFill>
              </a:rPr>
            </a:br>
            <a:r>
              <a:rPr lang="en-US" sz="2000" dirty="0">
                <a:solidFill>
                  <a:srgbClr val="000000"/>
                </a:solidFill>
              </a:rPr>
              <a:t>Los Alamos National Laboratory</a:t>
            </a:r>
            <a:endParaRPr lang="en-US" sz="1800" dirty="0">
              <a:solidFill>
                <a:srgbClr val="000000"/>
              </a:solidFill>
            </a:endParaRPr>
          </a:p>
          <a:p>
            <a:pPr>
              <a:spcBef>
                <a:spcPts val="2800"/>
              </a:spcBef>
              <a:spcAft>
                <a:spcPts val="0"/>
              </a:spcAft>
              <a:buSzPts val="2000"/>
            </a:pPr>
            <a:r>
              <a:rPr lang="en-US" sz="2000" dirty="0"/>
              <a:t>Better Scientific Software tutorial, ISC, June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David Rogers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369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0156" y="1713882"/>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3095" y="1128172"/>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3095" y="4199010"/>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3095" y="3225298"/>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pic>
        <p:nvPicPr>
          <p:cNvPr id="6" name="Picture 5">
            <a:extLst>
              <a:ext uri="{FF2B5EF4-FFF2-40B4-BE49-F238E27FC236}">
                <a16:creationId xmlns:a16="http://schemas.microsoft.com/office/drawing/2014/main" id="{EC49B239-B01B-B948-B2D9-8FA2DEDDCCFB}"/>
              </a:ext>
            </a:extLst>
          </p:cNvPr>
          <p:cNvPicPr>
            <a:picLocks noChangeAspect="1"/>
          </p:cNvPicPr>
          <p:nvPr/>
        </p:nvPicPr>
        <p:blipFill>
          <a:blip r:embed="rId3"/>
          <a:stretch>
            <a:fillRect/>
          </a:stretch>
        </p:blipFill>
        <p:spPr>
          <a:xfrm>
            <a:off x="756465" y="868680"/>
            <a:ext cx="9588500" cy="5422900"/>
          </a:xfrm>
          <a:prstGeom prst="rect">
            <a:avLst/>
          </a:prstGeom>
        </p:spPr>
      </p:pic>
      <p:sp>
        <p:nvSpPr>
          <p:cNvPr id="8" name="Rectangle 7">
            <a:extLst>
              <a:ext uri="{FF2B5EF4-FFF2-40B4-BE49-F238E27FC236}">
                <a16:creationId xmlns:a16="http://schemas.microsoft.com/office/drawing/2014/main" id="{FD76D5AA-DEBD-AF4A-996A-5AB7150BCB32}"/>
              </a:ext>
            </a:extLst>
          </p:cNvPr>
          <p:cNvSpPr/>
          <p:nvPr/>
        </p:nvSpPr>
        <p:spPr>
          <a:xfrm>
            <a:off x="7722973" y="5993027"/>
            <a:ext cx="4151870" cy="86497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12" name="Picture 11">
            <a:extLst>
              <a:ext uri="{FF2B5EF4-FFF2-40B4-BE49-F238E27FC236}">
                <a16:creationId xmlns:a16="http://schemas.microsoft.com/office/drawing/2014/main" id="{D9903E48-14D8-8543-BDC4-0FE410F9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973" y="6050280"/>
            <a:ext cx="4406900" cy="825500"/>
          </a:xfrm>
          <a:prstGeom prst="rect">
            <a:avLst/>
          </a:prstGeom>
          <a:effectLst/>
        </p:spPr>
      </p:pic>
      <p:grpSp>
        <p:nvGrpSpPr>
          <p:cNvPr id="3" name="Group 2">
            <a:extLst>
              <a:ext uri="{FF2B5EF4-FFF2-40B4-BE49-F238E27FC236}">
                <a16:creationId xmlns:a16="http://schemas.microsoft.com/office/drawing/2014/main" id="{9912F697-019C-D946-847B-122035BA1E13}"/>
              </a:ext>
            </a:extLst>
          </p:cNvPr>
          <p:cNvGrpSpPr/>
          <p:nvPr/>
        </p:nvGrpSpPr>
        <p:grpSpPr>
          <a:xfrm>
            <a:off x="8953196" y="1026913"/>
            <a:ext cx="3412628" cy="3119775"/>
            <a:chOff x="8953196" y="1026913"/>
            <a:chExt cx="3412628" cy="3119775"/>
          </a:xfrm>
        </p:grpSpPr>
        <p:sp>
          <p:nvSpPr>
            <p:cNvPr id="13" name="Oval 12">
              <a:extLst>
                <a:ext uri="{FF2B5EF4-FFF2-40B4-BE49-F238E27FC236}">
                  <a16:creationId xmlns:a16="http://schemas.microsoft.com/office/drawing/2014/main" id="{6AB1EEEE-5744-8C47-94FC-48A8D7833878}"/>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Rectangle 18">
              <a:extLst>
                <a:ext uri="{FF2B5EF4-FFF2-40B4-BE49-F238E27FC236}">
                  <a16:creationId xmlns:a16="http://schemas.microsoft.com/office/drawing/2014/main" id="{23078050-1715-0644-AC64-C65DC175F79E}"/>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27" name="Group 26">
              <a:extLst>
                <a:ext uri="{FF2B5EF4-FFF2-40B4-BE49-F238E27FC236}">
                  <a16:creationId xmlns:a16="http://schemas.microsoft.com/office/drawing/2014/main" id="{CC0A81EE-8927-DA46-94B0-AE1A1DAF168A}"/>
                </a:ext>
              </a:extLst>
            </p:cNvPr>
            <p:cNvGrpSpPr/>
            <p:nvPr/>
          </p:nvGrpSpPr>
          <p:grpSpPr>
            <a:xfrm>
              <a:off x="9926423" y="2522592"/>
              <a:ext cx="1131328" cy="849887"/>
              <a:chOff x="954338" y="5575627"/>
              <a:chExt cx="1131328" cy="849887"/>
            </a:xfrm>
          </p:grpSpPr>
          <p:cxnSp>
            <p:nvCxnSpPr>
              <p:cNvPr id="22" name="Straight Connector 21">
                <a:extLst>
                  <a:ext uri="{FF2B5EF4-FFF2-40B4-BE49-F238E27FC236}">
                    <a16:creationId xmlns:a16="http://schemas.microsoft.com/office/drawing/2014/main" id="{06D04002-1CCD-AB4D-9C21-13952ACA76A7}"/>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14A49B-34CC-C647-AEE6-9ADC1A425CEE}"/>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A07FF8FD-37D7-3D41-BC53-6F79A99038D7}"/>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29" name="Rectangle 28">
              <a:extLst>
                <a:ext uri="{FF2B5EF4-FFF2-40B4-BE49-F238E27FC236}">
                  <a16:creationId xmlns:a16="http://schemas.microsoft.com/office/drawing/2014/main" id="{59DE6AE8-16D9-8F43-B652-21406112F146}"/>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30" name="Rectangle 29">
              <a:extLst>
                <a:ext uri="{FF2B5EF4-FFF2-40B4-BE49-F238E27FC236}">
                  <a16:creationId xmlns:a16="http://schemas.microsoft.com/office/drawing/2014/main" id="{C9A30832-0B17-7B46-8AA0-AA2D19E0E30B}"/>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31" name="Rectangle 30">
              <a:extLst>
                <a:ext uri="{FF2B5EF4-FFF2-40B4-BE49-F238E27FC236}">
                  <a16:creationId xmlns:a16="http://schemas.microsoft.com/office/drawing/2014/main" id="{C7154E69-30D5-4447-9C20-1860C0790CF7}"/>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1839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Your code is capable of handling your target science cases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7" y="3647661"/>
            <a:ext cx="9415241"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2448</TotalTime>
  <Words>3215</Words>
  <Application>Microsoft Macintosh PowerPoint</Application>
  <PresentationFormat>Custom</PresentationFormat>
  <Paragraphs>245</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206</cp:revision>
  <cp:lastPrinted>2017-11-02T18:35:01Z</cp:lastPrinted>
  <dcterms:created xsi:type="dcterms:W3CDTF">2018-11-06T17:28:56Z</dcterms:created>
  <dcterms:modified xsi:type="dcterms:W3CDTF">2021-06-22T04:44:36Z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